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8"/>
  </p:notesMasterIdLst>
  <p:sldIdLst>
    <p:sldId id="256" r:id="rId2"/>
    <p:sldId id="268" r:id="rId3"/>
    <p:sldId id="271" r:id="rId4"/>
    <p:sldId id="269" r:id="rId5"/>
    <p:sldId id="270" r:id="rId6"/>
    <p:sldId id="272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34343"/>
    <a:srgbClr val="343434"/>
    <a:srgbClr val="2A2A2A"/>
    <a:srgbClr val="3A3A3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58" d="100"/>
          <a:sy n="158" d="100"/>
        </p:scale>
        <p:origin x="364" y="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A8A0EA2-25CE-47A1-9546-B8BD2F495926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336646B-1691-4AFF-8332-8E43042074BB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53801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36646B-1691-4AFF-8332-8E43042074BB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41487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36646B-1691-4AFF-8332-8E43042074BB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209873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36646B-1691-4AFF-8332-8E43042074BB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259377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36646B-1691-4AFF-8332-8E43042074BB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41595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36646B-1691-4AFF-8332-8E43042074BB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052326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36646B-1691-4AFF-8332-8E43042074BB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65170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68834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75337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68870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20546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253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73083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3950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51864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7050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0214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10053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361D13-8EDE-4C88-9069-52EE0DC40EC7}" type="datetimeFigureOut">
              <a:rPr lang="en-US" smtClean="0"/>
              <a:t>2022-02-02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15BE6C-FC8F-4BA4-977F-A74EA11267D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395951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4343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177209" y="560255"/>
            <a:ext cx="11851758" cy="57457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Calibri" pitchFamily="34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Calibri" pitchFamily="34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Calibri" pitchFamily="34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Calibri" pitchFamily="34" charset="0"/>
              </a:defRPr>
            </a:lvl5pPr>
            <a:lvl6pPr marL="4572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defTabSz="912813"/>
            <a:r>
              <a:rPr lang="de-DE" altLang="de-DE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Einleitende </a:t>
            </a:r>
            <a:r>
              <a:rPr lang="de-DE" altLang="de-DE" kern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Worte zur Statistiksoftware 'R' (für Windows)</a:t>
            </a:r>
            <a:r>
              <a:rPr lang="de-DE" altLang="de-DE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/>
            </a:r>
            <a:br>
              <a:rPr lang="de-DE" altLang="de-DE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</a:br>
            <a:endParaRPr lang="de-DE" altLang="de-DE" kern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defTabSz="912813"/>
            <a:endParaRPr lang="de-DE" altLang="de-DE" sz="2800" kern="0" baseline="0" dirty="0" smtClean="0">
              <a:solidFill>
                <a:srgbClr val="0000FF"/>
              </a:solidFill>
            </a:endParaRP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1768744" y="1973198"/>
            <a:ext cx="8641201" cy="315469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1313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1363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14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5986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58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363538" indent="-363538" algn="ctr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FontTx/>
              <a:buNone/>
            </a:pPr>
            <a:r>
              <a:rPr lang="de-DE" altLang="de-DE" sz="2400" kern="0" baseline="0" dirty="0" smtClean="0"/>
              <a:t>Robert Kwiecien</a:t>
            </a:r>
          </a:p>
          <a:p>
            <a:pPr marL="363538" indent="-363538" algn="ctr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FontTx/>
              <a:buNone/>
            </a:pPr>
            <a:endParaRPr lang="de-DE" altLang="de-DE" sz="2400" kern="0" dirty="0"/>
          </a:p>
          <a:p>
            <a:pPr marL="363538" indent="-363538" algn="ctr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FontTx/>
              <a:buNone/>
            </a:pPr>
            <a:r>
              <a:rPr lang="de-DE" altLang="de-DE" sz="2400" kern="0" baseline="0" dirty="0" smtClean="0"/>
              <a:t>Institut für Biometrie und Klinische Forschung</a:t>
            </a:r>
            <a:br>
              <a:rPr lang="de-DE" altLang="de-DE" sz="2400" kern="0" baseline="0" dirty="0" smtClean="0"/>
            </a:br>
            <a:endParaRPr lang="de-DE" altLang="de-DE" sz="2400" kern="0" baseline="0" dirty="0" smtClean="0"/>
          </a:p>
          <a:p>
            <a:pPr marL="363538" indent="-363538" algn="ctr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FontTx/>
              <a:buNone/>
            </a:pPr>
            <a:r>
              <a:rPr lang="de-DE" altLang="de-DE" sz="2400" kern="0" baseline="0" dirty="0" smtClean="0"/>
              <a:t>Universitätsklinikum Münster</a:t>
            </a:r>
          </a:p>
          <a:p>
            <a:pPr marL="363538" indent="-363538" algn="ctr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FontTx/>
              <a:buNone/>
            </a:pPr>
            <a:endParaRPr lang="de-DE" altLang="de-DE" sz="2400" kern="0" dirty="0"/>
          </a:p>
        </p:txBody>
      </p:sp>
    </p:spTree>
    <p:extLst>
      <p:ext uri="{BB962C8B-B14F-4D97-AF65-F5344CB8AC3E}">
        <p14:creationId xmlns:p14="http://schemas.microsoft.com/office/powerpoint/2010/main" val="1393009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4343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78582" y="937350"/>
            <a:ext cx="12051506" cy="583451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1313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1363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14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5986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58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FontTx/>
              <a:buNone/>
            </a:pPr>
            <a:r>
              <a:rPr lang="de-DE" altLang="de-DE" sz="2400" kern="0" dirty="0"/>
              <a:t>Sinn und Zweck dieses Projekts</a:t>
            </a:r>
            <a:r>
              <a:rPr lang="de-DE" altLang="de-DE" sz="2400" kern="0" dirty="0" smtClean="0"/>
              <a:t>:</a:t>
            </a:r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FontTx/>
              <a:buNone/>
            </a:pPr>
            <a:endParaRPr lang="de-DE" altLang="de-DE" sz="2400" kern="0" dirty="0"/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/>
              <a:t> - </a:t>
            </a:r>
            <a:r>
              <a:rPr lang="de-DE" altLang="de-DE" sz="2400" kern="0" dirty="0" smtClean="0"/>
              <a:t>inhaltliche </a:t>
            </a:r>
            <a:r>
              <a:rPr lang="de-DE" altLang="de-DE" sz="2400" kern="0" dirty="0" smtClean="0"/>
              <a:t>Vorbereitung / technische Anleitung </a:t>
            </a:r>
            <a:r>
              <a:rPr lang="de-DE" altLang="de-DE" sz="2400" kern="0" dirty="0" smtClean="0"/>
              <a:t>-</a:t>
            </a:r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FontTx/>
              <a:buNone/>
            </a:pPr>
            <a:endParaRPr lang="de-DE" altLang="de-DE" sz="2400" kern="0" dirty="0"/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1. Vorbereitung </a:t>
            </a:r>
            <a:r>
              <a:rPr lang="de-DE" altLang="de-DE" sz="2400" kern="0" dirty="0"/>
              <a:t>zur </a:t>
            </a:r>
            <a:r>
              <a:rPr lang="de-DE" altLang="de-DE" sz="2400" kern="0" dirty="0">
                <a:solidFill>
                  <a:srgbClr val="FFC000"/>
                </a:solidFill>
              </a:rPr>
              <a:t>Statistischen Beratung</a:t>
            </a:r>
            <a:r>
              <a:rPr lang="de-DE" altLang="de-DE" sz="2400" kern="0" dirty="0"/>
              <a:t> am </a:t>
            </a:r>
            <a:r>
              <a:rPr lang="de-DE" altLang="de-DE" sz="2400" u="sng" kern="0" dirty="0"/>
              <a:t>Institut für Biometrie und Klinische Forschung</a:t>
            </a:r>
            <a:r>
              <a:rPr lang="de-DE" altLang="de-DE" sz="2400" kern="0" dirty="0"/>
              <a:t> (IBKF), für </a:t>
            </a:r>
            <a:r>
              <a:rPr lang="de-DE" altLang="de-DE" sz="2400" kern="0" dirty="0">
                <a:solidFill>
                  <a:srgbClr val="FFC000"/>
                </a:solidFill>
              </a:rPr>
              <a:t>Studierende</a:t>
            </a:r>
            <a:r>
              <a:rPr lang="de-DE" altLang="de-DE" sz="2400" kern="0" dirty="0"/>
              <a:t>, </a:t>
            </a:r>
            <a:r>
              <a:rPr lang="de-DE" altLang="de-DE" sz="2400" kern="0" dirty="0">
                <a:solidFill>
                  <a:srgbClr val="FFC000"/>
                </a:solidFill>
              </a:rPr>
              <a:t>Promovierende</a:t>
            </a:r>
            <a:r>
              <a:rPr lang="de-DE" altLang="de-DE" sz="2400" kern="0" dirty="0"/>
              <a:t>, </a:t>
            </a:r>
            <a:r>
              <a:rPr lang="de-DE" altLang="de-DE" sz="2400" kern="0" dirty="0" smtClean="0">
                <a:solidFill>
                  <a:srgbClr val="FFC000"/>
                </a:solidFill>
              </a:rPr>
              <a:t>Habilitierende</a:t>
            </a:r>
            <a:r>
              <a:rPr lang="de-DE" altLang="de-DE" sz="2400" kern="0" dirty="0" smtClean="0"/>
              <a:t>, also allgemein </a:t>
            </a:r>
            <a:r>
              <a:rPr lang="de-DE" altLang="de-DE" sz="2400" kern="0" dirty="0" smtClean="0">
                <a:solidFill>
                  <a:srgbClr val="FFC000"/>
                </a:solidFill>
              </a:rPr>
              <a:t>Forschende</a:t>
            </a:r>
            <a:r>
              <a:rPr lang="de-DE" altLang="de-DE" sz="2400" kern="0" dirty="0" smtClean="0"/>
              <a:t> </a:t>
            </a:r>
            <a:r>
              <a:rPr lang="de-DE" altLang="de-DE" sz="2400" kern="0" dirty="0"/>
              <a:t>am Universitätsklinikum </a:t>
            </a:r>
            <a:r>
              <a:rPr lang="de-DE" altLang="de-DE" sz="2400" kern="0" dirty="0" smtClean="0"/>
              <a:t>Münster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endParaRPr lang="de-DE" altLang="de-DE" sz="2400" kern="0" dirty="0" smtClean="0"/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2. </a:t>
            </a:r>
            <a:r>
              <a:rPr lang="de-DE" altLang="de-DE" sz="2400" kern="0" dirty="0"/>
              <a:t>Erste vorbereitende, </a:t>
            </a:r>
            <a:r>
              <a:rPr lang="de-DE" altLang="de-DE" sz="2400" kern="0" dirty="0">
                <a:solidFill>
                  <a:srgbClr val="FFC000"/>
                </a:solidFill>
              </a:rPr>
              <a:t>eigenständige </a:t>
            </a:r>
            <a:r>
              <a:rPr lang="de-DE" altLang="de-DE" sz="2400" kern="0" dirty="0" smtClean="0">
                <a:solidFill>
                  <a:srgbClr val="FFC000"/>
                </a:solidFill>
              </a:rPr>
              <a:t>(Vor-)Sondierung</a:t>
            </a:r>
            <a:r>
              <a:rPr lang="de-DE" altLang="de-DE" sz="2400" kern="0" dirty="0" smtClean="0"/>
              <a:t> </a:t>
            </a:r>
            <a:r>
              <a:rPr lang="de-DE" altLang="de-DE" sz="2400" kern="0" dirty="0"/>
              <a:t>zur </a:t>
            </a:r>
            <a:r>
              <a:rPr lang="de-DE" altLang="de-DE" sz="2400" kern="0" dirty="0" smtClean="0"/>
              <a:t>Machbarkeit (</a:t>
            </a:r>
            <a:r>
              <a:rPr lang="de-DE" altLang="de-DE" sz="2400" kern="0" dirty="0" smtClean="0">
                <a:solidFill>
                  <a:srgbClr val="FFC000"/>
                </a:solidFill>
              </a:rPr>
              <a:t>Fallzahlen</a:t>
            </a:r>
            <a:r>
              <a:rPr lang="de-DE" altLang="de-DE" sz="2400" kern="0" dirty="0" smtClean="0"/>
              <a:t>) </a:t>
            </a:r>
            <a:r>
              <a:rPr lang="de-DE" altLang="de-DE" sz="2400" kern="0" dirty="0"/>
              <a:t>eigener medizinischer </a:t>
            </a:r>
            <a:r>
              <a:rPr lang="de-DE" altLang="de-DE" sz="2400" kern="0" dirty="0" smtClean="0"/>
              <a:t>Forschungsprojekte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/>
              <a:t> </a:t>
            </a:r>
            <a:r>
              <a:rPr lang="de-DE" altLang="de-DE" sz="2400" kern="0" dirty="0" smtClean="0"/>
              <a:t>-&gt; Größenordnung </a:t>
            </a:r>
            <a:r>
              <a:rPr lang="de-DE" altLang="de-DE" sz="2400" kern="0" dirty="0"/>
              <a:t>der erforderlichen </a:t>
            </a:r>
            <a:r>
              <a:rPr lang="de-DE" altLang="de-DE" sz="2400" kern="0" dirty="0" smtClean="0"/>
              <a:t>Fallzahlen ?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 -&gt; Von welchen (quantitativen) </a:t>
            </a:r>
            <a:r>
              <a:rPr lang="de-DE" altLang="de-DE" sz="2400" kern="0" dirty="0" smtClean="0"/>
              <a:t>Parametern / Annahmen </a:t>
            </a:r>
            <a:r>
              <a:rPr lang="de-DE" altLang="de-DE" sz="2400" kern="0" dirty="0"/>
              <a:t>hängen erforderliche Fallzahlen </a:t>
            </a:r>
            <a:r>
              <a:rPr lang="de-DE" altLang="de-DE" sz="2400" kern="0" dirty="0" smtClean="0"/>
              <a:t>ab ?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 -&gt; Wie wirken sich diese Parameter auf die Fallzahlen aus ?</a:t>
            </a:r>
            <a:endParaRPr lang="de-DE" altLang="de-DE" sz="2400" kern="0" dirty="0"/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endParaRPr lang="de-DE" altLang="de-DE" sz="2400" kern="0" dirty="0"/>
          </a:p>
        </p:txBody>
      </p:sp>
    </p:spTree>
    <p:extLst>
      <p:ext uri="{BB962C8B-B14F-4D97-AF65-F5344CB8AC3E}">
        <p14:creationId xmlns:p14="http://schemas.microsoft.com/office/powerpoint/2010/main" val="848920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4343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78582" y="937350"/>
            <a:ext cx="12051506" cy="583451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1313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1363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14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5986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58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FontTx/>
              <a:buNone/>
            </a:pPr>
            <a:r>
              <a:rPr lang="de-DE" altLang="de-DE" sz="2400" kern="0" dirty="0"/>
              <a:t>Sinn und Zweck dieses Projekts: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endParaRPr lang="de-DE" altLang="de-DE" sz="2400" kern="0" dirty="0" smtClean="0"/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/>
              <a:t>- </a:t>
            </a:r>
            <a:r>
              <a:rPr lang="de-DE" altLang="de-DE" sz="2400" kern="0" dirty="0" smtClean="0"/>
              <a:t>technische </a:t>
            </a:r>
            <a:r>
              <a:rPr lang="de-DE" altLang="de-DE" sz="2400" kern="0" dirty="0"/>
              <a:t>Hürden ausräumen -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endParaRPr lang="de-DE" altLang="de-DE" sz="2400" kern="0" dirty="0"/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3. </a:t>
            </a:r>
            <a:r>
              <a:rPr lang="de-DE" altLang="de-DE" sz="2400" kern="0" dirty="0"/>
              <a:t>Erlangung der Fähigkeit, von uns gelieferte </a:t>
            </a:r>
            <a:r>
              <a:rPr lang="de-DE" altLang="de-DE" sz="2400" kern="0" dirty="0">
                <a:solidFill>
                  <a:srgbClr val="FFC000"/>
                </a:solidFill>
              </a:rPr>
              <a:t>R-Skripte umzusetzen</a:t>
            </a:r>
            <a:r>
              <a:rPr lang="de-DE" altLang="de-DE" sz="2400" kern="0" dirty="0"/>
              <a:t> / auszuführen / </a:t>
            </a:r>
            <a:r>
              <a:rPr lang="de-DE" altLang="de-DE" sz="2400" kern="0" dirty="0">
                <a:solidFill>
                  <a:srgbClr val="FFC000"/>
                </a:solidFill>
              </a:rPr>
              <a:t>an </a:t>
            </a:r>
            <a:r>
              <a:rPr lang="de-DE" altLang="de-DE" sz="2400" kern="0" dirty="0" smtClean="0">
                <a:solidFill>
                  <a:srgbClr val="FFC000"/>
                </a:solidFill>
              </a:rPr>
              <a:t>jeweiliges </a:t>
            </a:r>
            <a:r>
              <a:rPr lang="de-DE" altLang="de-DE" sz="2400" kern="0" dirty="0">
                <a:solidFill>
                  <a:srgbClr val="FFC000"/>
                </a:solidFill>
              </a:rPr>
              <a:t>Forschungsprojekt anzupassen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 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endParaRPr lang="de-DE" altLang="de-DE" sz="2400" kern="0" dirty="0" smtClean="0"/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4. Sammeln </a:t>
            </a:r>
            <a:r>
              <a:rPr lang="de-DE" altLang="de-DE" sz="2400" kern="0" dirty="0"/>
              <a:t>von typischen technischen </a:t>
            </a:r>
            <a:r>
              <a:rPr lang="de-DE" altLang="de-DE" sz="2400" kern="0" dirty="0" smtClean="0"/>
              <a:t>Fallstricken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 z. B.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/>
              <a:t> </a:t>
            </a:r>
            <a:r>
              <a:rPr lang="de-DE" altLang="de-DE" sz="2400" kern="0" dirty="0" smtClean="0"/>
              <a:t>-&gt; in Bezug auf </a:t>
            </a:r>
            <a:r>
              <a:rPr lang="de-DE" altLang="de-DE" sz="2400" kern="0" dirty="0" smtClean="0">
                <a:solidFill>
                  <a:srgbClr val="FFC000"/>
                </a:solidFill>
              </a:rPr>
              <a:t>technischen Aufbau von Datensätzen</a:t>
            </a:r>
            <a:r>
              <a:rPr lang="de-DE" altLang="de-DE" sz="2400" kern="0" dirty="0" smtClean="0"/>
              <a:t>, </a:t>
            </a:r>
            <a:r>
              <a:rPr lang="de-DE" altLang="de-DE" sz="2400" kern="0" dirty="0"/>
              <a:t>und diese </a:t>
            </a:r>
            <a:r>
              <a:rPr lang="de-DE" altLang="de-DE" sz="2400" kern="0" dirty="0" smtClean="0"/>
              <a:t>aufzeigen</a:t>
            </a:r>
          </a:p>
          <a:p>
            <a:pPr marL="0" indent="0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/>
              <a:t> </a:t>
            </a:r>
            <a:r>
              <a:rPr lang="de-DE" altLang="de-DE" sz="2400" kern="0" dirty="0" smtClean="0"/>
              <a:t>-&gt; technische Fehlkonzeptionen von vornherein vermeiden</a:t>
            </a:r>
            <a:endParaRPr lang="de-DE" altLang="de-DE" sz="2400" kern="0" dirty="0"/>
          </a:p>
        </p:txBody>
      </p:sp>
    </p:spTree>
    <p:extLst>
      <p:ext uri="{BB962C8B-B14F-4D97-AF65-F5344CB8AC3E}">
        <p14:creationId xmlns:p14="http://schemas.microsoft.com/office/powerpoint/2010/main" val="3582501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4343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 txBox="1">
            <a:spLocks noChangeArrowheads="1"/>
          </p:cNvSpPr>
          <p:nvPr/>
        </p:nvSpPr>
        <p:spPr bwMode="auto">
          <a:xfrm>
            <a:off x="78582" y="937350"/>
            <a:ext cx="12051506" cy="539200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1313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1363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14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5986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58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/>
              <a:t>-&gt; Umsetzung soll mittels kleiner Videoclips illustriert werden, um schnellen Einstieg zu </a:t>
            </a:r>
            <a:r>
              <a:rPr lang="de-DE" altLang="de-DE" sz="2400" kern="0" dirty="0" smtClean="0"/>
              <a:t>ermöglichen -&gt; visuelles Lernen</a:t>
            </a:r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endParaRPr lang="de-DE" altLang="de-DE" sz="2400" kern="0" dirty="0"/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-&gt; konzipiert als dynamisches, wachsendes Projekt</a:t>
            </a:r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endParaRPr lang="de-DE" altLang="de-DE" sz="2400" kern="0" dirty="0"/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-&gt; Beispiele nur anhand virtueller / künstlich generierter Daten / bereits veröffentlichter Daten</a:t>
            </a:r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/>
              <a:t> </a:t>
            </a:r>
            <a:r>
              <a:rPr lang="de-DE" altLang="de-DE" sz="2400" kern="0" dirty="0" smtClean="0"/>
              <a:t>   (aus Gründen des Datenschutzes)</a:t>
            </a:r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endParaRPr lang="de-DE" altLang="de-DE" sz="2400" kern="0" dirty="0"/>
          </a:p>
          <a:p>
            <a:pPr marL="363538" indent="-363538" algn="ctr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Vorsicht: Neues Projekt, kann noch </a:t>
            </a:r>
            <a:r>
              <a:rPr lang="de-DE" altLang="de-DE" sz="2400" kern="0" dirty="0" smtClean="0">
                <a:solidFill>
                  <a:srgbClr val="FFC000"/>
                </a:solidFill>
              </a:rPr>
              <a:t>Fehler</a:t>
            </a:r>
            <a:r>
              <a:rPr lang="de-DE" altLang="de-DE" sz="2400" kern="0" dirty="0" smtClean="0"/>
              <a:t> enthalten.</a:t>
            </a:r>
            <a:endParaRPr lang="de-DE" altLang="de-DE" sz="2400" kern="0" dirty="0"/>
          </a:p>
        </p:txBody>
      </p:sp>
    </p:spTree>
    <p:extLst>
      <p:ext uri="{BB962C8B-B14F-4D97-AF65-F5344CB8AC3E}">
        <p14:creationId xmlns:p14="http://schemas.microsoft.com/office/powerpoint/2010/main" val="790548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4343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ChangeArrowheads="1"/>
          </p:cNvSpPr>
          <p:nvPr/>
        </p:nvSpPr>
        <p:spPr bwMode="auto">
          <a:xfrm>
            <a:off x="177209" y="2929635"/>
            <a:ext cx="11851758" cy="57457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Calibri" pitchFamily="34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Calibri" pitchFamily="34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Calibri" pitchFamily="34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Calibri" pitchFamily="34" charset="0"/>
              </a:defRPr>
            </a:lvl5pPr>
            <a:lvl6pPr marL="4572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defTabSz="912813"/>
            <a:r>
              <a:rPr lang="de-DE" altLang="de-DE" b="0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Ende (und ggf. noch Anhang)</a:t>
            </a:r>
            <a:br>
              <a:rPr lang="de-DE" altLang="de-DE" b="0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</a:br>
            <a:endParaRPr lang="de-DE" altLang="de-DE" b="0" kern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defTabSz="912813"/>
            <a:endParaRPr lang="de-DE" altLang="de-DE" sz="2800" kern="0" baseline="0" dirty="0" smtClean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6781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4343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 txBox="1">
            <a:spLocks noChangeArrowheads="1"/>
          </p:cNvSpPr>
          <p:nvPr/>
        </p:nvSpPr>
        <p:spPr bwMode="auto">
          <a:xfrm>
            <a:off x="78582" y="937350"/>
            <a:ext cx="12051506" cy="539200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1313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1363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14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5986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581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Beispiel:</a:t>
            </a:r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endParaRPr lang="de-DE" altLang="de-DE" sz="2400" kern="0" dirty="0" smtClean="0"/>
          </a:p>
          <a:p>
            <a:pPr marL="363538" indent="-363538" defTabSz="912813">
              <a:lnSpc>
                <a:spcPct val="120000"/>
              </a:lnSpc>
              <a:spcBef>
                <a:spcPct val="0"/>
              </a:spcBef>
              <a:buClr>
                <a:schemeClr val="tx1"/>
              </a:buClr>
              <a:buNone/>
            </a:pPr>
            <a:r>
              <a:rPr lang="de-DE" altLang="de-DE" sz="2400" kern="0" dirty="0" smtClean="0"/>
              <a:t>-&gt; Fallzahlplanung für einen 2-Gruppen-Vergleich, für den der 't Test' angesetzt werden soll.</a:t>
            </a:r>
          </a:p>
        </p:txBody>
      </p:sp>
    </p:spTree>
    <p:extLst>
      <p:ext uri="{BB962C8B-B14F-4D97-AF65-F5344CB8AC3E}">
        <p14:creationId xmlns:p14="http://schemas.microsoft.com/office/powerpoint/2010/main" val="3810853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F46216B-77A9-411A-B9D3-5023FCB70208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TM04033921[[fn=Damast]]</Template>
  <TotalTime>0</TotalTime>
  <Words>261</Words>
  <Application>Microsoft Office PowerPoint</Application>
  <PresentationFormat>Breitbild</PresentationFormat>
  <Paragraphs>44</Paragraphs>
  <Slides>6</Slides>
  <Notes>6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Robert Kwiecien</dc:creator>
  <cp:lastModifiedBy>Robert Kwiecien</cp:lastModifiedBy>
  <cp:revision>64</cp:revision>
  <dcterms:created xsi:type="dcterms:W3CDTF">2021-05-15T16:02:14Z</dcterms:created>
  <dcterms:modified xsi:type="dcterms:W3CDTF">2022-02-02T22:30:06Z</dcterms:modified>
</cp:coreProperties>
</file>

<file path=docProps/thumbnail.jpeg>
</file>