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8" r:id="rId3"/>
    <p:sldId id="271" r:id="rId4"/>
    <p:sldId id="269" r:id="rId5"/>
    <p:sldId id="270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4343"/>
    <a:srgbClr val="343434"/>
    <a:srgbClr val="2A2A2A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36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A0EA2-25CE-47A1-9546-B8BD2F495926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6646B-1691-4AFF-8332-8E43042074B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8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6646B-1691-4AFF-8332-8E43042074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14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6646B-1691-4AFF-8332-8E43042074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98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6646B-1691-4AFF-8332-8E43042074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93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6646B-1691-4AFF-8332-8E43042074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5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6646B-1691-4AFF-8332-8E43042074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2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6646B-1691-4AFF-8332-8E43042074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17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8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3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8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5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0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8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5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2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0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61D13-8EDE-4C88-9069-52EE0DC40EC7}" type="datetimeFigureOut">
              <a:rPr lang="en-US" smtClean="0"/>
              <a:t>2022-02-02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5BE6C-FC8F-4BA4-977F-A74EA11267D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59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3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77209" y="560255"/>
            <a:ext cx="11851758" cy="5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912813"/>
            <a:r>
              <a:rPr lang="de-DE" altLang="de-DE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Einleitende </a:t>
            </a:r>
            <a:r>
              <a:rPr lang="de-DE" altLang="de-DE" kern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Worte zur Statistiksoftware 'R' (für Windows)</a:t>
            </a:r>
            <a:r>
              <a:rPr lang="de-DE" altLang="de-DE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de-DE" altLang="de-DE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de-DE" altLang="de-DE" kern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12813"/>
            <a:endParaRPr lang="de-DE" altLang="de-DE" sz="2800" kern="0" baseline="0" dirty="0" smtClean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68744" y="1973198"/>
            <a:ext cx="8641201" cy="315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1313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3538" indent="-363538" algn="ctr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de-DE" altLang="de-DE" sz="2400" kern="0" baseline="0" dirty="0" smtClean="0"/>
              <a:t>Robert Kwiecien</a:t>
            </a:r>
          </a:p>
          <a:p>
            <a:pPr marL="363538" indent="-363538" algn="ctr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de-DE" altLang="de-DE" sz="2400" kern="0" dirty="0"/>
          </a:p>
          <a:p>
            <a:pPr marL="363538" indent="-363538" algn="ctr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de-DE" altLang="de-DE" sz="2400" kern="0" baseline="0" dirty="0" smtClean="0"/>
              <a:t>Institut für Biometrie und Klinische Forschung</a:t>
            </a:r>
            <a:br>
              <a:rPr lang="de-DE" altLang="de-DE" sz="2400" kern="0" baseline="0" dirty="0" smtClean="0"/>
            </a:br>
            <a:endParaRPr lang="de-DE" altLang="de-DE" sz="2400" kern="0" baseline="0" dirty="0" smtClean="0"/>
          </a:p>
          <a:p>
            <a:pPr marL="363538" indent="-363538" algn="ctr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de-DE" altLang="de-DE" sz="2400" kern="0" baseline="0" dirty="0" smtClean="0"/>
              <a:t>Universitätsklinikum Münster</a:t>
            </a:r>
          </a:p>
          <a:p>
            <a:pPr marL="363538" indent="-363538" algn="ctr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de-DE" altLang="de-DE" sz="2400" kern="0" dirty="0"/>
          </a:p>
        </p:txBody>
      </p:sp>
    </p:spTree>
    <p:extLst>
      <p:ext uri="{BB962C8B-B14F-4D97-AF65-F5344CB8AC3E}">
        <p14:creationId xmlns:p14="http://schemas.microsoft.com/office/powerpoint/2010/main" val="139300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3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582" y="937350"/>
            <a:ext cx="12051506" cy="583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1313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de-DE" altLang="de-DE" sz="2400" kern="0" dirty="0"/>
              <a:t>Sinn und Zweck dieses Projekts</a:t>
            </a:r>
            <a:r>
              <a:rPr lang="de-DE" altLang="de-DE" sz="2400" kern="0" dirty="0" smtClean="0"/>
              <a:t>: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de-DE" altLang="de-DE" sz="2400" kern="0" dirty="0"/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 - </a:t>
            </a:r>
            <a:r>
              <a:rPr lang="de-DE" altLang="de-DE" sz="2400" kern="0" dirty="0" smtClean="0"/>
              <a:t>inhaltliche </a:t>
            </a:r>
            <a:r>
              <a:rPr lang="de-DE" altLang="de-DE" sz="2400" kern="0" dirty="0" smtClean="0"/>
              <a:t>Vorbereitung / technische Anleitung </a:t>
            </a:r>
            <a:r>
              <a:rPr lang="de-DE" altLang="de-DE" sz="2400" kern="0" dirty="0" smtClean="0"/>
              <a:t>-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de-DE" altLang="de-DE" sz="2400" kern="0" dirty="0"/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1. Vorbereitung </a:t>
            </a:r>
            <a:r>
              <a:rPr lang="de-DE" altLang="de-DE" sz="2400" kern="0" dirty="0"/>
              <a:t>zur </a:t>
            </a:r>
            <a:r>
              <a:rPr lang="de-DE" altLang="de-DE" sz="2400" kern="0" dirty="0">
                <a:solidFill>
                  <a:srgbClr val="FFC000"/>
                </a:solidFill>
              </a:rPr>
              <a:t>Statistischen Beratung</a:t>
            </a:r>
            <a:r>
              <a:rPr lang="de-DE" altLang="de-DE" sz="2400" kern="0" dirty="0"/>
              <a:t> am </a:t>
            </a:r>
            <a:r>
              <a:rPr lang="de-DE" altLang="de-DE" sz="2400" u="sng" kern="0" dirty="0"/>
              <a:t>Institut für Biometrie und Klinische Forschung</a:t>
            </a:r>
            <a:r>
              <a:rPr lang="de-DE" altLang="de-DE" sz="2400" kern="0" dirty="0"/>
              <a:t> (IBKF), für </a:t>
            </a:r>
            <a:r>
              <a:rPr lang="de-DE" altLang="de-DE" sz="2400" kern="0" dirty="0">
                <a:solidFill>
                  <a:srgbClr val="FFC000"/>
                </a:solidFill>
              </a:rPr>
              <a:t>Studierende</a:t>
            </a:r>
            <a:r>
              <a:rPr lang="de-DE" altLang="de-DE" sz="2400" kern="0" dirty="0"/>
              <a:t>, </a:t>
            </a:r>
            <a:r>
              <a:rPr lang="de-DE" altLang="de-DE" sz="2400" kern="0" dirty="0">
                <a:solidFill>
                  <a:srgbClr val="FFC000"/>
                </a:solidFill>
              </a:rPr>
              <a:t>Promovierende</a:t>
            </a:r>
            <a:r>
              <a:rPr lang="de-DE" altLang="de-DE" sz="2400" kern="0" dirty="0"/>
              <a:t>, 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Habilitierende</a:t>
            </a:r>
            <a:r>
              <a:rPr lang="de-DE" altLang="de-DE" sz="2400" kern="0" dirty="0" smtClean="0"/>
              <a:t>, also allgemein 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Forschende</a:t>
            </a:r>
            <a:r>
              <a:rPr lang="de-DE" altLang="de-DE" sz="2400" kern="0" dirty="0" smtClean="0"/>
              <a:t> </a:t>
            </a:r>
            <a:r>
              <a:rPr lang="de-DE" altLang="de-DE" sz="2400" kern="0" dirty="0"/>
              <a:t>am Universitätsklinikum </a:t>
            </a:r>
            <a:r>
              <a:rPr lang="de-DE" altLang="de-DE" sz="2400" kern="0" dirty="0" smtClean="0"/>
              <a:t>Münster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 smtClean="0"/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2. </a:t>
            </a:r>
            <a:r>
              <a:rPr lang="de-DE" altLang="de-DE" sz="2400" kern="0" dirty="0"/>
              <a:t>Erste vorbereitende, </a:t>
            </a:r>
            <a:r>
              <a:rPr lang="de-DE" altLang="de-DE" sz="2400" kern="0" dirty="0">
                <a:solidFill>
                  <a:srgbClr val="FFC000"/>
                </a:solidFill>
              </a:rPr>
              <a:t>eigenständige 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(Vor-)Sondierung</a:t>
            </a:r>
            <a:r>
              <a:rPr lang="de-DE" altLang="de-DE" sz="2400" kern="0" dirty="0" smtClean="0"/>
              <a:t> </a:t>
            </a:r>
            <a:r>
              <a:rPr lang="de-DE" altLang="de-DE" sz="2400" kern="0" dirty="0"/>
              <a:t>zur </a:t>
            </a:r>
            <a:r>
              <a:rPr lang="de-DE" altLang="de-DE" sz="2400" kern="0" dirty="0" smtClean="0"/>
              <a:t>Machbarkeit (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Fallzahlen</a:t>
            </a:r>
            <a:r>
              <a:rPr lang="de-DE" altLang="de-DE" sz="2400" kern="0" dirty="0" smtClean="0"/>
              <a:t>) </a:t>
            </a:r>
            <a:r>
              <a:rPr lang="de-DE" altLang="de-DE" sz="2400" kern="0" dirty="0"/>
              <a:t>eigener medizinischer </a:t>
            </a:r>
            <a:r>
              <a:rPr lang="de-DE" altLang="de-DE" sz="2400" kern="0" dirty="0" smtClean="0"/>
              <a:t>Forschungsprojekte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 </a:t>
            </a:r>
            <a:r>
              <a:rPr lang="de-DE" altLang="de-DE" sz="2400" kern="0" dirty="0" smtClean="0"/>
              <a:t>-&gt; Größenordnung </a:t>
            </a:r>
            <a:r>
              <a:rPr lang="de-DE" altLang="de-DE" sz="2400" kern="0" dirty="0"/>
              <a:t>der erforderlichen </a:t>
            </a:r>
            <a:r>
              <a:rPr lang="de-DE" altLang="de-DE" sz="2400" kern="0" dirty="0" smtClean="0"/>
              <a:t>Fallzahlen ?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 -&gt; Von welchen (quantitativen) </a:t>
            </a:r>
            <a:r>
              <a:rPr lang="de-DE" altLang="de-DE" sz="2400" kern="0" dirty="0" smtClean="0"/>
              <a:t>Parametern / Annahmen </a:t>
            </a:r>
            <a:r>
              <a:rPr lang="de-DE" altLang="de-DE" sz="2400" kern="0" dirty="0"/>
              <a:t>hängen erforderliche Fallzahlen </a:t>
            </a:r>
            <a:r>
              <a:rPr lang="de-DE" altLang="de-DE" sz="2400" kern="0" dirty="0" smtClean="0"/>
              <a:t>ab ?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 -&gt; Wie wirken sich diese Parameter auf die Fallzahlen aus ?</a:t>
            </a:r>
            <a:endParaRPr lang="de-DE" altLang="de-DE" sz="2400" kern="0" dirty="0"/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/>
          </a:p>
        </p:txBody>
      </p:sp>
    </p:spTree>
    <p:extLst>
      <p:ext uri="{BB962C8B-B14F-4D97-AF65-F5344CB8AC3E}">
        <p14:creationId xmlns:p14="http://schemas.microsoft.com/office/powerpoint/2010/main" val="84892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3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582" y="937350"/>
            <a:ext cx="12051506" cy="583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1313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de-DE" altLang="de-DE" sz="2400" kern="0" dirty="0"/>
              <a:t>Sinn und Zweck dieses Projekts: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 smtClean="0"/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- </a:t>
            </a:r>
            <a:r>
              <a:rPr lang="de-DE" altLang="de-DE" sz="2400" kern="0" dirty="0" smtClean="0"/>
              <a:t>technische </a:t>
            </a:r>
            <a:r>
              <a:rPr lang="de-DE" altLang="de-DE" sz="2400" kern="0" dirty="0"/>
              <a:t>Hürden ausräumen -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/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3. </a:t>
            </a:r>
            <a:r>
              <a:rPr lang="de-DE" altLang="de-DE" sz="2400" kern="0" dirty="0"/>
              <a:t>Erlangung der Fähigkeit, von uns gelieferte </a:t>
            </a:r>
            <a:r>
              <a:rPr lang="de-DE" altLang="de-DE" sz="2400" kern="0" dirty="0">
                <a:solidFill>
                  <a:srgbClr val="FFC000"/>
                </a:solidFill>
              </a:rPr>
              <a:t>R-Skripte umzusetzen</a:t>
            </a:r>
            <a:r>
              <a:rPr lang="de-DE" altLang="de-DE" sz="2400" kern="0" dirty="0"/>
              <a:t> / auszuführen / </a:t>
            </a:r>
            <a:r>
              <a:rPr lang="de-DE" altLang="de-DE" sz="2400" kern="0" dirty="0">
                <a:solidFill>
                  <a:srgbClr val="FFC000"/>
                </a:solidFill>
              </a:rPr>
              <a:t>an 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jeweiliges </a:t>
            </a:r>
            <a:r>
              <a:rPr lang="de-DE" altLang="de-DE" sz="2400" kern="0" dirty="0">
                <a:solidFill>
                  <a:srgbClr val="FFC000"/>
                </a:solidFill>
              </a:rPr>
              <a:t>Forschungsprojekt anzupassen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 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 smtClean="0"/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4. Sammeln </a:t>
            </a:r>
            <a:r>
              <a:rPr lang="de-DE" altLang="de-DE" sz="2400" kern="0" dirty="0"/>
              <a:t>von typischen technischen </a:t>
            </a:r>
            <a:r>
              <a:rPr lang="de-DE" altLang="de-DE" sz="2400" kern="0" dirty="0" smtClean="0"/>
              <a:t>Fallstricken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 z. B.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 </a:t>
            </a:r>
            <a:r>
              <a:rPr lang="de-DE" altLang="de-DE" sz="2400" kern="0" dirty="0" smtClean="0"/>
              <a:t>-&gt; in Bezug auf 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technischen Aufbau von Datensätzen</a:t>
            </a:r>
            <a:r>
              <a:rPr lang="de-DE" altLang="de-DE" sz="2400" kern="0" dirty="0" smtClean="0"/>
              <a:t>, </a:t>
            </a:r>
            <a:r>
              <a:rPr lang="de-DE" altLang="de-DE" sz="2400" kern="0" dirty="0"/>
              <a:t>und diese </a:t>
            </a:r>
            <a:r>
              <a:rPr lang="de-DE" altLang="de-DE" sz="2400" kern="0" dirty="0" smtClean="0"/>
              <a:t>aufzeigen</a:t>
            </a:r>
          </a:p>
          <a:p>
            <a:pPr marL="0" indent="0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 </a:t>
            </a:r>
            <a:r>
              <a:rPr lang="de-DE" altLang="de-DE" sz="2400" kern="0" dirty="0" smtClean="0"/>
              <a:t>-&gt; technische Fehlkonzeptionen von vornherein vermeiden</a:t>
            </a:r>
            <a:endParaRPr lang="de-DE" altLang="de-DE" sz="2400" kern="0" dirty="0"/>
          </a:p>
        </p:txBody>
      </p:sp>
    </p:spTree>
    <p:extLst>
      <p:ext uri="{BB962C8B-B14F-4D97-AF65-F5344CB8AC3E}">
        <p14:creationId xmlns:p14="http://schemas.microsoft.com/office/powerpoint/2010/main" val="358250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3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78582" y="937350"/>
            <a:ext cx="12051506" cy="539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1313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-&gt; Umsetzung soll mittels kleiner Videoclips illustriert werden, um schnellen Einstieg zu </a:t>
            </a:r>
            <a:r>
              <a:rPr lang="de-DE" altLang="de-DE" sz="2400" kern="0" dirty="0" smtClean="0"/>
              <a:t>ermöglichen -&gt; visuelles Lernen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/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-&gt; konzipiert als dynamisches, wachsendes Projekt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/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-&gt; Beispiele nur anhand virtueller / künstlich generierter Daten / bereits veröffentlichter Daten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/>
              <a:t> </a:t>
            </a:r>
            <a:r>
              <a:rPr lang="de-DE" altLang="de-DE" sz="2400" kern="0" dirty="0" smtClean="0"/>
              <a:t>   (aus Gründen des Datenschutzes)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/>
          </a:p>
          <a:p>
            <a:pPr marL="363538" indent="-363538" algn="ctr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Vorsicht: Neues Projekt, kann noch </a:t>
            </a:r>
            <a:r>
              <a:rPr lang="de-DE" altLang="de-DE" sz="2400" kern="0" dirty="0" smtClean="0">
                <a:solidFill>
                  <a:srgbClr val="FFC000"/>
                </a:solidFill>
              </a:rPr>
              <a:t>Fehler</a:t>
            </a:r>
            <a:r>
              <a:rPr lang="de-DE" altLang="de-DE" sz="2400" kern="0" dirty="0" smtClean="0"/>
              <a:t> enthalten.</a:t>
            </a:r>
            <a:endParaRPr lang="de-DE" altLang="de-DE" sz="2400" kern="0" dirty="0"/>
          </a:p>
        </p:txBody>
      </p:sp>
    </p:spTree>
    <p:extLst>
      <p:ext uri="{BB962C8B-B14F-4D97-AF65-F5344CB8AC3E}">
        <p14:creationId xmlns:p14="http://schemas.microsoft.com/office/powerpoint/2010/main" val="79054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3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77209" y="2929635"/>
            <a:ext cx="11851758" cy="5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912813"/>
            <a:r>
              <a:rPr lang="de-DE" altLang="de-DE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Ende (und ggf. noch Anhang)</a:t>
            </a:r>
            <a:br>
              <a:rPr lang="de-DE" altLang="de-DE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de-DE" altLang="de-DE" b="0" kern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12813"/>
            <a:endParaRPr lang="de-DE" altLang="de-DE" sz="2800" kern="0" baseline="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78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3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78582" y="937350"/>
            <a:ext cx="12051506" cy="539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1313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Beispiel:</a:t>
            </a:r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endParaRPr lang="de-DE" altLang="de-DE" sz="2400" kern="0" dirty="0" smtClean="0"/>
          </a:p>
          <a:p>
            <a:pPr marL="363538" indent="-363538" defTabSz="912813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None/>
            </a:pPr>
            <a:r>
              <a:rPr lang="de-DE" altLang="de-DE" sz="2400" kern="0" dirty="0" smtClean="0"/>
              <a:t>-&gt; Fallzahlplanung für einen 2-Gruppen-Vergleich, für den der 't Test' angesetzt werden soll.</a:t>
            </a:r>
          </a:p>
        </p:txBody>
      </p:sp>
    </p:spTree>
    <p:extLst>
      <p:ext uri="{BB962C8B-B14F-4D97-AF65-F5344CB8AC3E}">
        <p14:creationId xmlns:p14="http://schemas.microsoft.com/office/powerpoint/2010/main" val="381085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TM04033921[[fn=Damast]]</Template>
  <TotalTime>0</TotalTime>
  <Words>261</Words>
  <Application>Microsoft Office PowerPoint</Application>
  <PresentationFormat>Breitbild</PresentationFormat>
  <Paragraphs>44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Kwiecien</dc:creator>
  <cp:lastModifiedBy>Robert Kwiecien</cp:lastModifiedBy>
  <cp:revision>64</cp:revision>
  <dcterms:created xsi:type="dcterms:W3CDTF">2021-05-15T16:02:14Z</dcterms:created>
  <dcterms:modified xsi:type="dcterms:W3CDTF">2022-02-02T22:30:06Z</dcterms:modified>
</cp:coreProperties>
</file>